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87" r:id="rId4"/>
    <p:sldId id="289" r:id="rId5"/>
    <p:sldId id="280" r:id="rId6"/>
    <p:sldId id="259" r:id="rId7"/>
    <p:sldId id="273" r:id="rId8"/>
    <p:sldId id="278" r:id="rId9"/>
    <p:sldId id="274" r:id="rId10"/>
    <p:sldId id="275" r:id="rId11"/>
    <p:sldId id="284" r:id="rId12"/>
    <p:sldId id="281" r:id="rId13"/>
    <p:sldId id="270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7" r:id="rId11"/>
    <p:sldLayoutId id="2147483668" r:id="rId12"/>
    <p:sldLayoutId id="2147483669" r:id="rId13"/>
    <p:sldLayoutId id="2147483671" r:id="rId14"/>
    <p:sldLayoutId id="214748367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986585"/>
            <a:ext cx="799476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проекта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907365" cy="1091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8885" y="211599"/>
            <a:ext cx="6768752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Верхнетоемский муниципальный район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717032"/>
            <a:ext cx="7344816" cy="109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«Верхнетоемский муниципальный район –                  курс на развитие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41879"/>
              </p:ext>
            </p:extLst>
          </p:nvPr>
        </p:nvGraphicFramePr>
        <p:xfrm>
          <a:off x="251521" y="1484784"/>
          <a:ext cx="8568951" cy="204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57"/>
                <a:gridCol w="2574683"/>
                <a:gridCol w="1004754"/>
                <a:gridCol w="1016172"/>
                <a:gridCol w="2131265"/>
                <a:gridCol w="1545220"/>
              </a:tblGrid>
              <a:tr h="368233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граждан, проживающих на сельских территориях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год улучшены жилищные условия 11 семей, проживающих и работающих на сельских территориях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12 938,5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2022 году переселено 40 граждан из аварийного жилищного фонда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44 663,4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общественных территорий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год благоустроено 12 общественных территорий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11 192,6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AppData\Local\Temp\FineReader11\media\image13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02" y="3789040"/>
            <a:ext cx="2405881" cy="1708522"/>
          </a:xfrm>
          <a:prstGeom prst="rect">
            <a:avLst/>
          </a:prstGeom>
          <a:noFill/>
        </p:spPr>
      </p:pic>
      <p:pic>
        <p:nvPicPr>
          <p:cNvPr id="4" name="Рисунок 3" descr="C:\Users\User\AppData\Local\Temp\FineReader11\media\image13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83" y="3789040"/>
            <a:ext cx="2952328" cy="1708522"/>
          </a:xfrm>
          <a:prstGeom prst="rect">
            <a:avLst/>
          </a:prstGeom>
          <a:noFill/>
        </p:spPr>
      </p:pic>
      <p:pic>
        <p:nvPicPr>
          <p:cNvPr id="5" name="Рисунок 4" descr="C:\Users\User\AppData\Local\Temp\FineReader11\media\image13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664296" cy="17000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26479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34766"/>
              </p:ext>
            </p:extLst>
          </p:nvPr>
        </p:nvGraphicFramePr>
        <p:xfrm>
          <a:off x="539552" y="1484784"/>
          <a:ext cx="850268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940794"/>
                <a:gridCol w="1045380"/>
                <a:gridCol w="1045380"/>
                <a:gridCol w="2117900"/>
                <a:gridCol w="1144954"/>
              </a:tblGrid>
              <a:tr h="368233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проектной и рабочей документации по реконструкции (модернизации) объектов питьевого водоснабжения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год разработано 3 проекта по реконструкции объектов водоснабжения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AppData\Local\Temp\FineReader11\media\image14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71" y="2756679"/>
            <a:ext cx="2316322" cy="1463670"/>
          </a:xfrm>
          <a:prstGeom prst="rect">
            <a:avLst/>
          </a:prstGeom>
          <a:noFill/>
        </p:spPr>
      </p:pic>
      <p:pic>
        <p:nvPicPr>
          <p:cNvPr id="4" name="Рисунок 3" descr="C:\Users\User\AppData\Local\Temp\FineReader11\media\image14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02519"/>
            <a:ext cx="2520280" cy="1632674"/>
          </a:xfrm>
          <a:prstGeom prst="rect">
            <a:avLst/>
          </a:prstGeom>
          <a:noFill/>
        </p:spPr>
      </p:pic>
      <p:pic>
        <p:nvPicPr>
          <p:cNvPr id="5" name="Рисунок 4" descr="C:\Users\User\AppData\Local\Temp\FineReader11\media\image144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32430"/>
            <a:ext cx="3528392" cy="1512168"/>
          </a:xfrm>
          <a:prstGeom prst="rect">
            <a:avLst/>
          </a:prstGeom>
          <a:noFill/>
        </p:spPr>
      </p:pic>
      <p:pic>
        <p:nvPicPr>
          <p:cNvPr id="6" name="Рисунок 5" descr="C:\Users\User\AppData\Local\Temp\FineReader11\media\image145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528392" cy="1275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5440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50213"/>
              </p:ext>
            </p:extLst>
          </p:nvPr>
        </p:nvGraphicFramePr>
        <p:xfrm>
          <a:off x="883332" y="1124744"/>
          <a:ext cx="7649108" cy="4254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00"/>
                <a:gridCol w="3024220"/>
                <a:gridCol w="712075"/>
                <a:gridCol w="944109"/>
                <a:gridCol w="1728192"/>
                <a:gridCol w="1008112"/>
              </a:tblGrid>
              <a:tr h="368233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информационных публикаций, направленных на популяризацию ведения предпринимательской деятельности, а также информации о действующих мерах поддержки субъектам малого и среднего предпринимательства и изменений текущей законодательной базы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год размещено 18 информационных публикаций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круглых столов по вопросам развития малого и среднего предпринимательства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год проведено 3 круглых стола по вопросам развития малого и среднего предпринимательства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4463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общественных советов по малому и среднему предпринимательству при главе Верхнетоемского муниципального района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год проведено 12 общественных советов по малому и среднему предпринимательству при главе Верхнетоемского муниципального района</a:t>
                      </a:r>
                    </a:p>
                    <a:p>
                      <a:pPr algn="ctr"/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по обеспечению производства продукции животноводства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2020 году оказана финансовая поддержка 1 крестьянскому (фермерскому) хозяйству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имущественной поддержки субъектам малого и среднего предпринимательства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год имущественная поддержка оказана 31 субъекту малого и среднего предпринимательства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AppData\Local\Temp\FineReader11\media\image206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/>
          <a:stretch/>
        </p:blipFill>
        <p:spPr bwMode="auto">
          <a:xfrm>
            <a:off x="1547664" y="5442128"/>
            <a:ext cx="1440160" cy="584964"/>
          </a:xfrm>
          <a:prstGeom prst="rect">
            <a:avLst/>
          </a:prstGeom>
          <a:noFill/>
        </p:spPr>
      </p:pic>
      <p:pic>
        <p:nvPicPr>
          <p:cNvPr id="4" name="Рисунок 3" descr="C:\Users\User\AppData\Local\Temp\FineReader11\media\image20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42128"/>
            <a:ext cx="1440160" cy="584964"/>
          </a:xfrm>
          <a:prstGeom prst="rect">
            <a:avLst/>
          </a:prstGeom>
          <a:noFill/>
        </p:spPr>
      </p:pic>
      <p:pic>
        <p:nvPicPr>
          <p:cNvPr id="5" name="Рисунок 4" descr="C:\Users\User\AppData\Local\Temp\FineReader11\media\image196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04410"/>
            <a:ext cx="1979166" cy="6226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27077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49225"/>
              </p:ext>
            </p:extLst>
          </p:nvPr>
        </p:nvGraphicFramePr>
        <p:xfrm>
          <a:off x="720427" y="1700808"/>
          <a:ext cx="828002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17"/>
                <a:gridCol w="3151179"/>
                <a:gridCol w="790134"/>
                <a:gridCol w="832211"/>
                <a:gridCol w="2066500"/>
                <a:gridCol w="1196887"/>
              </a:tblGrid>
              <a:tr h="391814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907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Переход на взаимодействие в электронной форме (без личного присутствия) гражданина и коммерческой организации с муниципальным органом или бюджетным учреждением на стадии подачи заявления на получение муниципальной услуги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концу 2022 года доля заявлений на получение муниципальной услуги, поданных в электронном виде составила 20 процентов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 в деятельность органов местного самоуправления межведомственного юридически значимого электронного документооборота с применением электронной подписи, базирующегося на единых методологических решениях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концу 2022 года доля исполнительно – распорядительных органов муниципального образования, оснащенных системой юридически значимого электронного документооборота, составила 100 процентов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AppData\Local\Temp\FineReader11\media\image21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12" y="4625188"/>
            <a:ext cx="1901825" cy="1134110"/>
          </a:xfrm>
          <a:prstGeom prst="rect">
            <a:avLst/>
          </a:prstGeom>
          <a:noFill/>
        </p:spPr>
      </p:pic>
      <p:pic>
        <p:nvPicPr>
          <p:cNvPr id="4" name="Рисунок 3" descr="C:\Users\User\AppData\Local\Temp\FineReader11\media\image22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84" y="4637888"/>
            <a:ext cx="1913890" cy="1121410"/>
          </a:xfrm>
          <a:prstGeom prst="rect">
            <a:avLst/>
          </a:prstGeom>
          <a:noFill/>
        </p:spPr>
      </p:pic>
      <p:pic>
        <p:nvPicPr>
          <p:cNvPr id="5" name="Рисунок 4" descr="C:\Users\User\AppData\Local\Temp\FineReader11\media\image224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21" y="4653136"/>
            <a:ext cx="1926590" cy="1127760"/>
          </a:xfrm>
          <a:prstGeom prst="rect">
            <a:avLst/>
          </a:prstGeom>
          <a:noFill/>
        </p:spPr>
      </p:pic>
      <p:pic>
        <p:nvPicPr>
          <p:cNvPr id="6" name="Рисунок 5" descr="C:\Users\User\AppData\Local\Temp\FineReader11\media\image228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71551"/>
            <a:ext cx="1908175" cy="11156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18179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74888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818" y="1844824"/>
            <a:ext cx="61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просмотр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15" name="Рисунок 14" descr="C:\Users\User\AppData\Local\Temp\FineReader11\media\image4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529309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AppData\Local\Temp\FineReader11\media\image14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8704"/>
            <a:ext cx="2316322" cy="1463670"/>
          </a:xfrm>
          <a:prstGeom prst="rect">
            <a:avLst/>
          </a:prstGeom>
          <a:noFill/>
        </p:spPr>
      </p:pic>
      <p:pic>
        <p:nvPicPr>
          <p:cNvPr id="17" name="Рисунок 16" descr="C:\Users\User\AppData\Local\Temp\FineReader11\media\image145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41" y="2840646"/>
            <a:ext cx="2448272" cy="1275456"/>
          </a:xfrm>
          <a:prstGeom prst="rect">
            <a:avLst/>
          </a:prstGeom>
          <a:noFill/>
        </p:spPr>
      </p:pic>
      <p:pic>
        <p:nvPicPr>
          <p:cNvPr id="18" name="Рисунок 17" descr="C:\Users\User\AppData\Local\Temp\FineReader11\media\image206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/>
          <a:stretch/>
        </p:blipFill>
        <p:spPr bwMode="auto">
          <a:xfrm>
            <a:off x="1259632" y="2564904"/>
            <a:ext cx="2088232" cy="1130156"/>
          </a:xfrm>
          <a:prstGeom prst="rect">
            <a:avLst/>
          </a:prstGeom>
          <a:noFill/>
        </p:spPr>
      </p:pic>
      <p:pic>
        <p:nvPicPr>
          <p:cNvPr id="19" name="Рисунок 18" descr="C:\Users\User\AppData\Local\Temp\FineReader11\media\image228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90" y="2664710"/>
            <a:ext cx="1908175" cy="1115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–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485795"/>
            <a:ext cx="8856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униципальный проект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«Верхнетоемский муниципальный район – курс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развитие»  направлен на достижение целей Указа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паспорт  муниципального проекта включены только те мероприятия, финансирование которых предусмотрено в бюджете Верхнетоемского муниципального района на плановый период.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AppData\Local\Temp\FineReader11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07186"/>
            <a:ext cx="7056784" cy="2622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0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–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262063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для занятий физической культурой и спортом в общеобразовательных организациях Верхнетоемского района.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качества оказания услуг в сфере физической культуры и спорта.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и многообразия услуг, предоставляемых учреждениями культуры района.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Обеспечение населения доступным и комфортным жильем, отвечающим современным требованиям.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механизма переселения граждан из непригодного для проживания жилищного фонда.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механизма развития комфортной городской среды.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качества питьевой воды посредством модернизации систем водоснабжения с использованием перспективных технологий водоподготовки.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Приведение в нормативное состояние сети автомобильных дорог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бщего пользования местного значения.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субъектов малого и среднего предпринимательства.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Внедрение цифровых технологий в сфере муниципального управления и оказания муниципальных услуг.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Мотивирование граждан к ведению здорового образа жизни и отказу от вредных привычек.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019039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муниципального проекта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375905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муниципального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комплексного развития территории Верхнетоемского муниципального района путем достижения результатов и показателей муниципальной составляющей региональных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3241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63284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Муниципальный проект включает в себя мероприятия по национальным проектам, реализуемым в Верхнетоемском муниципальном районе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77686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–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70892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Здравоохранени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Демография;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Культура;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Безопасные и качественные дороги;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Жилье и городская среда;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Экология;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Малое и среднее предпринимательство и поддержка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индивидуальной предпринимательской инициативы;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Цифровая экономика .</a:t>
            </a:r>
          </a:p>
        </p:txBody>
      </p:sp>
      <p:pic>
        <p:nvPicPr>
          <p:cNvPr id="5" name="Picture 2" descr="E:\Рабочий стол\3864-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573016"/>
            <a:ext cx="1872209" cy="21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AppData\Local\Temp\FineReader11\media\image55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1" r="88097"/>
          <a:stretch/>
        </p:blipFill>
        <p:spPr bwMode="auto">
          <a:xfrm>
            <a:off x="825552" y="2773451"/>
            <a:ext cx="279709" cy="267335"/>
          </a:xfrm>
          <a:prstGeom prst="rect">
            <a:avLst/>
          </a:prstGeom>
          <a:noFill/>
        </p:spPr>
      </p:pic>
      <p:pic>
        <p:nvPicPr>
          <p:cNvPr id="7" name="Рисунок 6" descr="C:\Users\User\AppData\Local\Temp\FineReader11\media\image1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7" y="3040786"/>
            <a:ext cx="254658" cy="234226"/>
          </a:xfrm>
          <a:prstGeom prst="rect">
            <a:avLst/>
          </a:prstGeom>
          <a:noFill/>
        </p:spPr>
      </p:pic>
      <p:pic>
        <p:nvPicPr>
          <p:cNvPr id="8" name="Рисунок 7" descr="C:\Users\User\AppData\Local\Temp\FineReader11\media\image69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 bwMode="auto">
          <a:xfrm>
            <a:off x="825236" y="3316428"/>
            <a:ext cx="246424" cy="250825"/>
          </a:xfrm>
          <a:prstGeom prst="rect">
            <a:avLst/>
          </a:prstGeom>
          <a:noFill/>
        </p:spPr>
      </p:pic>
      <p:pic>
        <p:nvPicPr>
          <p:cNvPr id="9" name="Рисунок 8" descr="C:\Users\User\AppData\Local\Temp\FineReader11\media\image83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2" b="-1"/>
          <a:stretch/>
        </p:blipFill>
        <p:spPr bwMode="auto">
          <a:xfrm>
            <a:off x="818582" y="3575266"/>
            <a:ext cx="248264" cy="274041"/>
          </a:xfrm>
          <a:prstGeom prst="rect">
            <a:avLst/>
          </a:prstGeom>
          <a:noFill/>
        </p:spPr>
      </p:pic>
      <p:pic>
        <p:nvPicPr>
          <p:cNvPr id="10" name="Рисунок 9" descr="C:\Users\User\AppData\Local\Temp\FineReader11\media\image102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0"/>
          <a:stretch/>
        </p:blipFill>
        <p:spPr bwMode="auto">
          <a:xfrm>
            <a:off x="818582" y="3849307"/>
            <a:ext cx="248264" cy="28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E:\Рабочий стол\846fcd59f731336502308682f60a328f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5390" r="78119" b="35785"/>
          <a:stretch/>
        </p:blipFill>
        <p:spPr bwMode="auto">
          <a:xfrm>
            <a:off x="818582" y="4136261"/>
            <a:ext cx="272266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Рабочий стол\nats-proekt-ekologiy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79" b="80054"/>
          <a:stretch/>
        </p:blipFill>
        <p:spPr bwMode="auto">
          <a:xfrm>
            <a:off x="801356" y="4415256"/>
            <a:ext cx="265490" cy="2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User\AppData\Local\Temp\FineReader11\media\image198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6" y="4720863"/>
            <a:ext cx="272233" cy="25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E:\Рабочий стол\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44" b="7812"/>
          <a:stretch/>
        </p:blipFill>
        <p:spPr bwMode="auto">
          <a:xfrm>
            <a:off x="754605" y="5160199"/>
            <a:ext cx="365733" cy="3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23477"/>
              </p:ext>
            </p:extLst>
          </p:nvPr>
        </p:nvGraphicFramePr>
        <p:xfrm>
          <a:off x="772776" y="1340768"/>
          <a:ext cx="7056784" cy="454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341741"/>
                <a:gridCol w="748731"/>
                <a:gridCol w="776313"/>
                <a:gridCol w="2096095"/>
                <a:gridCol w="885624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5885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помещений для размещения центра образования «Точка роста»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2021 год 3 общеобразовательные организации обновили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555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Вовлечение обучающихся в различные формы наставничества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концу 2022 доля обучающихся, вовлеченных в различные формы наставничества, составила 35 процентов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06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участия детей в открытых онлайн-уроках, реализуемых с учетом опыта цикла открытых уроков «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Проектория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период 2020-2022 годов 240 детей приняли участие в открытых онлайн-уроках, реализуемых с учетом опыта цикла открытых уроков «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Проектория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5885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детей с ограниченными возможностями здоровья по дополнительным общеобразовательным программам, в том числе с использованием дистанционных технологий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концу 2022 доля детей с ограниченными возможностями здоровья, обучающихся по дополнительным общеобразовательным программам, в том числе с использованием дистанционных технологий составила 58 процентов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4952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Укрепление материально-технической базы развития муниципальных образовательных учреждений, реализующих образовательные программы дополнительного образования детей, как системообразующих центров в работе по выявлению и поддержке одаренных и талантливых детей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концу 2022 года реализовывалось 2 дополнительные общеобразовательные программы в сетевой форме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209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спортивных залов в общеобразовательных организациях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2020 году отремонтировано 2 спортивных зала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2 577,6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  <p:pic>
        <p:nvPicPr>
          <p:cNvPr id="4" name="Рисунок 3" descr="C:\Users\User\AppData\Local\Temp\FineReader11\media\image5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1152128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83236"/>
              </p:ext>
            </p:extLst>
          </p:nvPr>
        </p:nvGraphicFramePr>
        <p:xfrm>
          <a:off x="457199" y="1600200"/>
          <a:ext cx="8435280" cy="139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8"/>
                <a:gridCol w="2090068"/>
                <a:gridCol w="1160966"/>
                <a:gridCol w="1330210"/>
                <a:gridCol w="2514343"/>
                <a:gridCol w="1032885"/>
              </a:tblGrid>
              <a:tr h="504383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236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 внедрение муниципальной программы по укреплению общественного здоровья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2022 году разработана муниципальная программа по укреплению общественного здоровья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103 200,6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AppData\Local\Temp\FineReader11\media\image4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842493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9287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99819"/>
              </p:ext>
            </p:extLst>
          </p:nvPr>
        </p:nvGraphicFramePr>
        <p:xfrm>
          <a:off x="740352" y="1628800"/>
          <a:ext cx="8095343" cy="958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"/>
                <a:gridCol w="2439648"/>
                <a:gridCol w="1117600"/>
                <a:gridCol w="1161143"/>
                <a:gridCol w="1922023"/>
                <a:gridCol w="1207280"/>
              </a:tblGrid>
              <a:tr h="410073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804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выплат молодым семьям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2022 улучшены жилищные условия 9 молодых семей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2 363,7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02091"/>
              </p:ext>
            </p:extLst>
          </p:nvPr>
        </p:nvGraphicFramePr>
        <p:xfrm>
          <a:off x="701799" y="2780928"/>
          <a:ext cx="817244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"/>
                <a:gridCol w="2488655"/>
                <a:gridCol w="1080120"/>
                <a:gridCol w="1224136"/>
                <a:gridCol w="1903164"/>
                <a:gridCol w="1228725"/>
              </a:tblGrid>
              <a:tr h="368233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Обустройство плоскостных спортивных сооружений в муниципальных бюджетных учреждениях Верхнетоемского района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01.03.2020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2020 году обустроено 2 плоскостных спортивных сооружения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277,8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C:\Users\User\AppData\Local\Temp\FineReader11\media\image6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6" y="3951604"/>
            <a:ext cx="2496225" cy="1925667"/>
          </a:xfrm>
          <a:prstGeom prst="rect">
            <a:avLst/>
          </a:prstGeom>
          <a:noFill/>
        </p:spPr>
      </p:pic>
      <p:pic>
        <p:nvPicPr>
          <p:cNvPr id="5" name="Рисунок 4" descr="C:\Users\User\AppData\Local\Temp\FineReader11\media\image7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3" y="3951604"/>
            <a:ext cx="3003822" cy="1925667"/>
          </a:xfrm>
          <a:prstGeom prst="rect">
            <a:avLst/>
          </a:prstGeom>
          <a:noFill/>
        </p:spPr>
      </p:pic>
      <p:pic>
        <p:nvPicPr>
          <p:cNvPr id="6" name="Рисунок 5" descr="C:\Users\User\AppData\Local\Temp\FineReader11\media\image73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11" y="3951604"/>
            <a:ext cx="2634169" cy="1925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8014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74987"/>
              </p:ext>
            </p:extLst>
          </p:nvPr>
        </p:nvGraphicFramePr>
        <p:xfrm>
          <a:off x="457200" y="1600200"/>
          <a:ext cx="843528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966"/>
                <a:gridCol w="917826"/>
                <a:gridCol w="1400892"/>
                <a:gridCol w="2415331"/>
                <a:gridCol w="1332265"/>
              </a:tblGrid>
              <a:tr h="368233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Модернизация учреждений культуры района и поселений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2021 год материально-техническую базу улучшили 2 учреждения культуры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1 387,6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AppData\Local\Temp\FineReader11\media\image8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28092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14455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88659"/>
              </p:ext>
            </p:extLst>
          </p:nvPr>
        </p:nvGraphicFramePr>
        <p:xfrm>
          <a:off x="971600" y="1916832"/>
          <a:ext cx="790960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"/>
                <a:gridCol w="1670731"/>
                <a:gridCol w="1171575"/>
                <a:gridCol w="1276350"/>
                <a:gridCol w="2019300"/>
                <a:gridCol w="1524000"/>
              </a:tblGrid>
              <a:tr h="368233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74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автомобильной дороги «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Кодима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Пучужское кладбище» Верхнетоемского района 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Отремонтирована автомобильная дорога «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Кодима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Пучужское кладбище» Верхнетоемского района 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19 999,4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C:\Users\User\AppData\Local\Temp\FineReader11\media\image10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7704856" cy="24608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Верхнетоемский муниципальный район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на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2232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1250</Words>
  <Application>Microsoft Office PowerPoint</Application>
  <PresentationFormat>Экран (4:3)</PresentationFormat>
  <Paragraphs>235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AnnaRekke</dc:creator>
  <cp:lastModifiedBy>User</cp:lastModifiedBy>
  <cp:revision>51</cp:revision>
  <dcterms:created xsi:type="dcterms:W3CDTF">2020-04-16T13:27:10Z</dcterms:created>
  <dcterms:modified xsi:type="dcterms:W3CDTF">2020-07-10T09:02:42Z</dcterms:modified>
</cp:coreProperties>
</file>